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69" r:id="rId5"/>
    <p:sldId id="281" r:id="rId6"/>
    <p:sldId id="270" r:id="rId7"/>
    <p:sldId id="285" r:id="rId8"/>
    <p:sldId id="271" r:id="rId9"/>
    <p:sldId id="272" r:id="rId10"/>
    <p:sldId id="286" r:id="rId11"/>
    <p:sldId id="273" r:id="rId12"/>
    <p:sldId id="274" r:id="rId13"/>
    <p:sldId id="262" r:id="rId14"/>
    <p:sldId id="284" r:id="rId15"/>
    <p:sldId id="282" r:id="rId16"/>
    <p:sldId id="263" r:id="rId17"/>
    <p:sldId id="277" r:id="rId18"/>
    <p:sldId id="276" r:id="rId19"/>
    <p:sldId id="283" r:id="rId20"/>
    <p:sldId id="280" r:id="rId21"/>
    <p:sldId id="279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C Streetcar Safety PPTX" id="{AF697207-79B4-884C-881E-660E2AEE4EA0}">
          <p14:sldIdLst>
            <p14:sldId id="256"/>
            <p14:sldId id="257"/>
            <p14:sldId id="269"/>
            <p14:sldId id="281"/>
            <p14:sldId id="270"/>
            <p14:sldId id="285"/>
            <p14:sldId id="271"/>
            <p14:sldId id="272"/>
            <p14:sldId id="286"/>
            <p14:sldId id="273"/>
            <p14:sldId id="274"/>
            <p14:sldId id="262"/>
            <p14:sldId id="284"/>
            <p14:sldId id="282"/>
            <p14:sldId id="263"/>
            <p14:sldId id="277"/>
            <p14:sldId id="276"/>
            <p14:sldId id="283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0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19"/>
    <a:srgbClr val="D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0" autoAdjust="0"/>
  </p:normalViewPr>
  <p:slideViewPr>
    <p:cSldViewPr snapToGrid="0" snapToObjects="1" showGuides="1">
      <p:cViewPr varScale="1">
        <p:scale>
          <a:sx n="52" d="100"/>
          <a:sy n="52" d="100"/>
        </p:scale>
        <p:origin x="78" y="252"/>
      </p:cViewPr>
      <p:guideLst>
        <p:guide orient="horz"/>
        <p:guide pos="30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27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E4A1B-2325-41D8-9F98-775519136FF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5BBC4-A387-490E-9F03-C80966D5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8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FACA-6D92-44D1-B34A-F55952576757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DED-9917-4B00-8E18-10A9DE4D0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6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DED-9917-4B00-8E18-10A9DE4D0C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31606"/>
            <a:ext cx="5111750" cy="3073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1606"/>
            <a:ext cx="3008313" cy="3073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0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48314"/>
            <a:ext cx="5486400" cy="3848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2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D8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9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7F12-3710-5845-80D1-F3A7708E6A40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9624-A8F8-A040-90E7-EBD6663A0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41" y="4826726"/>
            <a:ext cx="9733678" cy="2031273"/>
          </a:xfrm>
          <a:prstGeom prst="rect">
            <a:avLst/>
          </a:prstGeom>
        </p:spPr>
      </p:pic>
      <p:pic>
        <p:nvPicPr>
          <p:cNvPr id="9" name="Picture 8" descr="head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41" y="0"/>
            <a:ext cx="9733678" cy="19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2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heade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95" y="0"/>
            <a:ext cx="9701659" cy="19099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404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95" y="4845022"/>
            <a:ext cx="9701659" cy="20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8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lickr.com/photos/dcstreetcar" TargetMode="External"/><Relationship Id="rId3" Type="http://schemas.openxmlformats.org/officeDocument/2006/relationships/hyperlink" Target="mailto:info@dcstreetcar.com" TargetMode="External"/><Relationship Id="rId7" Type="http://schemas.openxmlformats.org/officeDocument/2006/relationships/hyperlink" Target="http://www.dcstreetcar.com/connect/" TargetMode="External"/><Relationship Id="rId2" Type="http://schemas.openxmlformats.org/officeDocument/2006/relationships/hyperlink" Target="DCStreetcar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youtube.com/user/DDOTVideos" TargetMode="External"/><Relationship Id="rId5" Type="http://schemas.openxmlformats.org/officeDocument/2006/relationships/hyperlink" Target="twitter.com/dcstreetcar" TargetMode="External"/><Relationship Id="rId4" Type="http://schemas.openxmlformats.org/officeDocument/2006/relationships/hyperlink" Target="facebook.com/dcstreetcar" TargetMode="External"/><Relationship Id="rId9" Type="http://schemas.openxmlformats.org/officeDocument/2006/relationships/hyperlink" Target="http://instagram.com/dcstreetc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7504" y="2286836"/>
            <a:ext cx="8028992" cy="1470025"/>
          </a:xfrm>
        </p:spPr>
        <p:txBody>
          <a:bodyPr/>
          <a:lstStyle/>
          <a:p>
            <a:r>
              <a:rPr lang="en-US" sz="4800" dirty="0" smtClean="0"/>
              <a:t>Look, Listen, Be Safe!</a:t>
            </a:r>
            <a:br>
              <a:rPr lang="en-US" sz="4800" dirty="0" smtClean="0"/>
            </a:br>
            <a:r>
              <a:rPr lang="en-US" sz="4400" dirty="0" smtClean="0"/>
              <a:t>A </a:t>
            </a:r>
            <a:r>
              <a:rPr lang="en-US" sz="4400" dirty="0" smtClean="0"/>
              <a:t>student’s </a:t>
            </a:r>
            <a:r>
              <a:rPr lang="en-US" sz="4400" dirty="0" smtClean="0"/>
              <a:t>guide to DC Streetcar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9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71"/>
    </mc:Choice>
    <mc:Fallback xmlns="">
      <p:transition spd="slow" advClick="0" advTm="39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94258" y="1"/>
            <a:ext cx="8092542" cy="1351502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/>
              <a:t>Where does the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DC </a:t>
            </a:r>
            <a:r>
              <a:rPr lang="en-US" sz="4800" b="1" dirty="0"/>
              <a:t>Streetcar go?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6700" y="1682066"/>
            <a:ext cx="8420100" cy="3871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Union Station to Oklahoma Avenue Line is a 2.4-mile segment  along H Street and Benning Road NE.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serves anyone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wants to travel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Union Station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west and the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Anacostia River on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east. </a:t>
            </a:r>
          </a:p>
          <a:p>
            <a:pPr marL="0" marR="0" lvl="0" indent="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8" y="2526632"/>
            <a:ext cx="4954477" cy="2919012"/>
          </a:xfrm>
          <a:prstGeom prst="rect">
            <a:avLst/>
          </a:prstGeom>
          <a:ln cmpd="sng">
            <a:solidFill>
              <a:srgbClr val="FF0000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517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67"/>
    </mc:Choice>
    <mc:Fallback xmlns="">
      <p:transition spd="slow" advClick="0" advTm="25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332" y="99875"/>
            <a:ext cx="8512019" cy="925403"/>
          </a:xfrm>
        </p:spPr>
        <p:txBody>
          <a:bodyPr anchor="ctr">
            <a:noAutofit/>
          </a:bodyPr>
          <a:lstStyle/>
          <a:p>
            <a:r>
              <a:rPr lang="en-US" sz="4800" b="1" dirty="0"/>
              <a:t>Where will streetcars be driven?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83089" y="1724330"/>
            <a:ext cx="4899862" cy="335866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Streetcars share the streets with other vehicles. Streetcars drive in the lane where the tracks have been embedded. Buses, cars, and trucks can drive in this lane too.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4" y="1971165"/>
            <a:ext cx="3612158" cy="270911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2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74"/>
    </mc:Choice>
    <mc:Fallback xmlns="">
      <p:transition spd="slow" advClick="0" advTm="21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37" y="-76241"/>
            <a:ext cx="8718111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Comparison to other Transit Vehicles</a:t>
            </a:r>
            <a:endParaRPr lang="en-US" sz="44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 rotWithShape="1">
          <a:blip r:embed="rId3" cstate="print"/>
          <a:srcRect t="1497"/>
          <a:stretch/>
        </p:blipFill>
        <p:spPr>
          <a:xfrm>
            <a:off x="627535" y="1509823"/>
            <a:ext cx="4781824" cy="51563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4503" y="4061638"/>
            <a:ext cx="5039363" cy="1535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98572" y="1550164"/>
            <a:ext cx="4142792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Circulator bus: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 passengers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Articulated bus: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94 passengers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Streetcar: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157 passengers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Metrocar</a:t>
            </a:r>
            <a:r>
              <a:rPr lang="en-US" sz="2400" dirty="0" smtClean="0"/>
              <a:t>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 passengers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51"/>
    </mc:Choice>
    <mc:Fallback xmlns="">
      <p:transition spd="slow" advClick="0" advTm="4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41"/>
            <a:ext cx="8439268" cy="1143000"/>
          </a:xfrm>
        </p:spPr>
        <p:txBody>
          <a:bodyPr/>
          <a:lstStyle/>
          <a:p>
            <a:r>
              <a:rPr lang="en-US" b="1" dirty="0" smtClean="0"/>
              <a:t>Follow the dotted 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1173" r="4811" b="4185"/>
          <a:stretch/>
        </p:blipFill>
        <p:spPr>
          <a:xfrm>
            <a:off x="247532" y="1293541"/>
            <a:ext cx="8648936" cy="5247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4344440"/>
            <a:ext cx="4516244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Can you walk to your school </a:t>
            </a:r>
          </a:p>
          <a:p>
            <a:r>
              <a:rPr lang="en-US" b="1" dirty="0" smtClean="0"/>
              <a:t>from the nearest DC Streetcar stop?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63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3"/>
    </mc:Choice>
    <mc:Fallback xmlns="">
      <p:transition spd="slow" advClick="0" advTm="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4000" b="1" dirty="0"/>
              <a:t>Look, Listen, Be Safe!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16480"/>
          <a:stretch>
            <a:fillRect/>
          </a:stretch>
        </p:blipFill>
        <p:spPr bwMode="auto">
          <a:xfrm>
            <a:off x="2136710" y="3679972"/>
            <a:ext cx="4870580" cy="1198207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07"/>
    </mc:Choice>
    <mc:Fallback xmlns="">
      <p:transition spd="slow" advClick="0" advTm="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70370" y="2041995"/>
            <a:ext cx="5947180" cy="26513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/>
              <a:t>Always </a:t>
            </a:r>
            <a:r>
              <a:rPr lang="en-US" sz="2800" dirty="0"/>
              <a:t>look both ways before crossing the tracks. Never cross in front of a moving streetcar, bus, or car.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/>
              <a:t>Obey </a:t>
            </a:r>
            <a:r>
              <a:rPr lang="en-US" sz="2800" dirty="0"/>
              <a:t>signs and traffic signals.</a:t>
            </a:r>
          </a:p>
        </p:txBody>
      </p:sp>
      <p:pic>
        <p:nvPicPr>
          <p:cNvPr id="4" name="Picture 2" descr="J:\Babie Computer\PRR\DC Streetcar\Safety Plan\Safety Materials\General Safety Brochure\DCStreetcar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550" y="2041995"/>
            <a:ext cx="2348936" cy="273856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Title 2"/>
          <p:cNvSpPr txBox="1">
            <a:spLocks/>
          </p:cNvSpPr>
          <p:nvPr/>
        </p:nvSpPr>
        <p:spPr>
          <a:xfrm>
            <a:off x="174781" y="99875"/>
            <a:ext cx="8512019" cy="92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LOOK!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35"/>
    </mc:Choice>
    <mc:Fallback xmlns="">
      <p:transition spd="slow" advClick="0" advTm="183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74781" y="99875"/>
            <a:ext cx="8512019" cy="92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LISTEN!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6533" y="2325446"/>
            <a:ext cx="7710935" cy="2207108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Pause your conversation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using headphones or mobile devices near streetcar tracks.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The streetcar rings a distinctive bell as it approaches a station stop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Listen for it.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8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3"/>
    </mc:Choice>
    <mc:Fallback xmlns="">
      <p:transition spd="slow" advClick="0" advTm="9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74781" y="99875"/>
            <a:ext cx="8512019" cy="92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BE SAFE!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29389" y="1660505"/>
            <a:ext cx="4861948" cy="166021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/>
              <a:t>Never cross or run in front of an approaching streetcar or between two stopped vehicles.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/>
              <a:t>Wait until traffic has stopped before crossing and only cross at designated crosswalks. Never assume a driver sees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1" y="1815078"/>
            <a:ext cx="3854608" cy="2890956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39961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96"/>
    </mc:Choice>
    <mc:Fallback xmlns="">
      <p:transition spd="slow" advClick="0" advTm="199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4000" b="1" dirty="0"/>
              <a:t>Connect with DC Streetcar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6480"/>
          <a:stretch>
            <a:fillRect/>
          </a:stretch>
        </p:blipFill>
        <p:spPr bwMode="auto">
          <a:xfrm>
            <a:off x="2136710" y="3679972"/>
            <a:ext cx="4870580" cy="1198207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9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22"/>
    </mc:Choice>
    <mc:Fallback xmlns="">
      <p:transition spd="slow" advClick="0" advTm="3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344185" y="1371600"/>
            <a:ext cx="8481317" cy="37346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600"/>
              </a:spcAft>
              <a:buFont typeface="Arial"/>
              <a:buNone/>
            </a:pPr>
            <a:r>
              <a:rPr lang="en-US" sz="1600" b="1" i="1" dirty="0" smtClean="0"/>
              <a:t>Website:</a:t>
            </a:r>
            <a:r>
              <a:rPr lang="en-US" sz="1600" b="1" dirty="0" smtClean="0"/>
              <a:t> </a:t>
            </a:r>
            <a:r>
              <a:rPr lang="en-US" sz="1600" dirty="0" smtClean="0">
                <a:solidFill>
                  <a:srgbClr val="FF0000"/>
                </a:solidFill>
                <a:hlinkClick r:id="rId2" action="ppaction://hlinkfile"/>
              </a:rPr>
              <a:t>DCStreetcar.com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 fontAlgn="base">
              <a:spcAft>
                <a:spcPts val="600"/>
              </a:spcAft>
              <a:buFont typeface="Arial"/>
              <a:buNone/>
            </a:pPr>
            <a:r>
              <a:rPr lang="en-US" sz="1600" b="1" i="1" dirty="0" smtClean="0"/>
              <a:t>Phone: </a:t>
            </a:r>
            <a:r>
              <a:rPr lang="en-US" sz="1600" dirty="0" smtClean="0"/>
              <a:t>(855) 413-2954</a:t>
            </a:r>
          </a:p>
          <a:p>
            <a:pPr marL="0" indent="0" fontAlgn="base">
              <a:spcAft>
                <a:spcPts val="600"/>
              </a:spcAft>
              <a:buFont typeface="Arial"/>
              <a:buNone/>
            </a:pPr>
            <a:r>
              <a:rPr lang="en-US" sz="1600" b="1" i="1" dirty="0" smtClean="0"/>
              <a:t>E-mail: </a:t>
            </a:r>
            <a:r>
              <a:rPr lang="en-US" sz="1600" dirty="0" smtClean="0">
                <a:hlinkClick r:id="rId3"/>
              </a:rPr>
              <a:t>info@dcstreetcar.com</a:t>
            </a:r>
            <a:endParaRPr lang="en-US" sz="1600" dirty="0" smtClean="0"/>
          </a:p>
          <a:p>
            <a:pPr marL="0" indent="0" fontAlgn="base">
              <a:spcAft>
                <a:spcPts val="600"/>
              </a:spcAft>
              <a:buFont typeface="Arial"/>
              <a:buNone/>
            </a:pPr>
            <a:r>
              <a:rPr lang="en-US" sz="1600" b="1" i="1" dirty="0" smtClean="0"/>
              <a:t>Social Media: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Facebook (</a:t>
            </a:r>
            <a:r>
              <a:rPr lang="en-US" sz="1600" dirty="0" smtClean="0">
                <a:hlinkClick r:id="rId4" action="ppaction://hlinkfile"/>
              </a:rPr>
              <a:t>facebook.com/</a:t>
            </a:r>
            <a:r>
              <a:rPr lang="en-US" sz="1600" dirty="0" err="1" smtClean="0">
                <a:hlinkClick r:id="rId4" action="ppaction://hlinkfile"/>
              </a:rPr>
              <a:t>dcstreetcar</a:t>
            </a:r>
            <a:r>
              <a:rPr lang="en-US" sz="16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Twitter (</a:t>
            </a:r>
            <a:r>
              <a:rPr lang="en-US" sz="1600" dirty="0" smtClean="0">
                <a:hlinkClick r:id="rId5" action="ppaction://hlinkfile"/>
              </a:rPr>
              <a:t>twitter.com/</a:t>
            </a:r>
            <a:r>
              <a:rPr lang="en-US" sz="1600" dirty="0" err="1" smtClean="0">
                <a:hlinkClick r:id="rId5" action="ppaction://hlinkfile"/>
              </a:rPr>
              <a:t>dcstreetcar</a:t>
            </a:r>
            <a:r>
              <a:rPr lang="en-US" sz="16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YouTube (</a:t>
            </a:r>
            <a:r>
              <a:rPr lang="en-US" sz="1600" dirty="0" smtClean="0">
                <a:hlinkClick r:id="rId6" action="ppaction://hlinkfile"/>
              </a:rPr>
              <a:t>youtube.com/user/</a:t>
            </a:r>
            <a:r>
              <a:rPr lang="en-US" sz="1600" dirty="0" err="1" smtClean="0">
                <a:hlinkClick r:id="rId6" action="ppaction://hlinkfile"/>
              </a:rPr>
              <a:t>DDOTVideos</a:t>
            </a:r>
            <a:r>
              <a:rPr lang="en-US" sz="1600" dirty="0" smtClean="0"/>
              <a:t>)</a:t>
            </a:r>
          </a:p>
          <a:p>
            <a:pPr marL="0" indent="0" fontAlgn="base">
              <a:spcAft>
                <a:spcPts val="600"/>
              </a:spcAft>
              <a:buFont typeface="Arial"/>
              <a:buNone/>
            </a:pPr>
            <a:r>
              <a:rPr lang="en-US" sz="1600" b="1" i="1" dirty="0" smtClean="0"/>
              <a:t>Sign Up for Our Mailing List:</a:t>
            </a:r>
          </a:p>
          <a:p>
            <a:pPr marL="0" indent="0" fontAlgn="base">
              <a:spcAft>
                <a:spcPts val="600"/>
              </a:spcAft>
              <a:buFont typeface="Arial"/>
              <a:buNone/>
            </a:pPr>
            <a:r>
              <a:rPr lang="en-US" sz="1600" dirty="0" smtClean="0"/>
              <a:t>Get the latest information delivered straight to your inbox. Don’t worry; we will never share your email address with anyone else. Visit </a:t>
            </a:r>
            <a:r>
              <a:rPr lang="en-US" sz="1600" dirty="0" smtClean="0">
                <a:hlinkClick r:id="rId7"/>
              </a:rPr>
              <a:t>dcstreetcar.com/connect/</a:t>
            </a:r>
            <a:endParaRPr lang="en-US" sz="16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95902" y="113860"/>
            <a:ext cx="8229600" cy="1143000"/>
          </a:xfrm>
        </p:spPr>
        <p:txBody>
          <a:bodyPr/>
          <a:lstStyle/>
          <a:p>
            <a:r>
              <a:rPr lang="en-US" b="1" dirty="0"/>
              <a:t>Connect with DC Streetcar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8720" y="2826076"/>
            <a:ext cx="414528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Flickr 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hlinkClick r:id="rId8" action="ppaction://hlinkfile"/>
              </a:rPr>
              <a:t>flickr.com/photos/</a:t>
            </a:r>
            <a:r>
              <a:rPr lang="en-US" sz="1600" dirty="0" err="1" smtClean="0">
                <a:solidFill>
                  <a:prstClr val="black"/>
                </a:solidFill>
                <a:hlinkClick r:id="rId8" action="ppaction://hlinkfile"/>
              </a:rPr>
              <a:t>dcstreetcar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Instagram 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hlinkClick r:id="rId9"/>
              </a:rPr>
              <a:t>instagram.com/</a:t>
            </a:r>
            <a:r>
              <a:rPr lang="en-US" sz="1600" dirty="0" err="1" smtClean="0">
                <a:solidFill>
                  <a:prstClr val="black"/>
                </a:solidFill>
                <a:hlinkClick r:id="rId9"/>
              </a:rPr>
              <a:t>dcstreetcar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4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16"/>
    </mc:Choice>
    <mc:Fallback xmlns="">
      <p:transition spd="slow" advClick="0" advTm="18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DC Streetcar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Look, Listen, Be Safe!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Connect with DC Streetcar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875"/>
            <a:ext cx="8229600" cy="925403"/>
          </a:xfrm>
        </p:spPr>
        <p:txBody>
          <a:bodyPr anchor="ctr">
            <a:normAutofit/>
          </a:bodyPr>
          <a:lstStyle/>
          <a:p>
            <a:r>
              <a:rPr lang="en-US" sz="4800" b="1" dirty="0" smtClean="0"/>
              <a:t>Presentation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97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42"/>
    </mc:Choice>
    <mc:Fallback xmlns="">
      <p:transition spd="slow" advClick="0" advTm="384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315991" y="135966"/>
            <a:ext cx="8512019" cy="92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Thank You!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508251" y="2828836"/>
            <a:ext cx="8127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</a:rPr>
              <a:t>Your safety is our #1 priority.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</a:rPr>
              <a:t>Please do </a:t>
            </a:r>
            <a:r>
              <a:rPr lang="en-US" sz="3600" dirty="0">
                <a:solidFill>
                  <a:prstClr val="black"/>
                </a:solidFill>
              </a:rPr>
              <a:t>your part to be safe.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7" y="4609322"/>
            <a:ext cx="5243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Brought to you by the </a:t>
            </a:r>
            <a:r>
              <a:rPr lang="en-US" sz="1600" i="1" dirty="0" smtClean="0"/>
              <a:t>District Department of Transportation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9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1144"/>
    </mc:Choice>
    <mc:Fallback xmlns="">
      <p:transition spd="slow" advClick="0" advTm="1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875"/>
            <a:ext cx="8229600" cy="92540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DC has a new way to travel!</a:t>
            </a:r>
            <a:endParaRPr lang="en-US" b="1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52" y="1470243"/>
            <a:ext cx="4848412" cy="3636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1853" y="2626677"/>
            <a:ext cx="366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D80000"/>
                </a:solidFill>
              </a:rPr>
              <a:t>“</a:t>
            </a:r>
            <a:r>
              <a:rPr lang="en-US" sz="4000" b="1" i="1" dirty="0" smtClean="0"/>
              <a:t>Welcome </a:t>
            </a:r>
            <a:br>
              <a:rPr lang="en-US" sz="4000" b="1" i="1" dirty="0" smtClean="0"/>
            </a:br>
            <a:r>
              <a:rPr lang="en-US" sz="4000" b="1" i="1" dirty="0" smtClean="0"/>
              <a:t>  DC Streetcar!</a:t>
            </a:r>
            <a:r>
              <a:rPr lang="en-US" sz="4000" b="1" i="1" dirty="0" smtClean="0">
                <a:solidFill>
                  <a:srgbClr val="D80000"/>
                </a:solidFill>
              </a:rPr>
              <a:t>”</a:t>
            </a:r>
            <a:endParaRPr lang="en-US" sz="4000" b="1" i="1" dirty="0">
              <a:solidFill>
                <a:srgbClr val="D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2"/>
    </mc:Choice>
    <mc:Fallback xmlns="">
      <p:transition spd="slow" advClick="0" advTm="60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4000" b="1" dirty="0"/>
              <a:t>DC Streetcar Overview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 l="16480"/>
          <a:stretch>
            <a:fillRect/>
          </a:stretch>
        </p:blipFill>
        <p:spPr bwMode="auto">
          <a:xfrm>
            <a:off x="2136710" y="3679972"/>
            <a:ext cx="4870580" cy="1198207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97"/>
    </mc:Choice>
    <mc:Fallback xmlns="">
      <p:transition spd="slow" advClick="0" advTm="3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875"/>
            <a:ext cx="8229600" cy="92540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What is a streetcar?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l="16480"/>
          <a:stretch>
            <a:fillRect/>
          </a:stretch>
        </p:blipFill>
        <p:spPr bwMode="auto">
          <a:xfrm>
            <a:off x="457200" y="3035383"/>
            <a:ext cx="8363108" cy="2057400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716710"/>
            <a:ext cx="8025543" cy="21746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streetcar is a small railroad car that moves on tracks embedded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city streets and is used to carry passengers. Streetcars are powered by electricity.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73"/>
    </mc:Choice>
    <mc:Fallback xmlns="">
      <p:transition spd="slow" advClick="0" advTm="21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Streetcars aren’t new to H Street 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223"/>
            <a:ext cx="2963466" cy="3951288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811979" y="1676112"/>
            <a:ext cx="4874822" cy="346439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The Columbia Railway Co. began operating a </a:t>
            </a:r>
            <a:r>
              <a:rPr lang="en-US" sz="2800" dirty="0" smtClean="0"/>
              <a:t>horse-drawn </a:t>
            </a:r>
            <a:r>
              <a:rPr lang="en-US" sz="2800" dirty="0"/>
              <a:t>streetcar line along H Street in 1872. </a:t>
            </a:r>
            <a:r>
              <a:rPr lang="en-US" sz="2800" dirty="0" smtClean="0"/>
              <a:t>They </a:t>
            </a:r>
            <a:r>
              <a:rPr lang="en-US" sz="2800" dirty="0"/>
              <a:t>switched to electric streetcars in 1899. The streetcar service </a:t>
            </a:r>
            <a:r>
              <a:rPr lang="en-US" sz="2800" dirty="0" smtClean="0"/>
              <a:t>ended </a:t>
            </a:r>
            <a:r>
              <a:rPr lang="en-US" sz="2800" dirty="0"/>
              <a:t>on H Street in 1949. </a:t>
            </a:r>
          </a:p>
        </p:txBody>
      </p:sp>
      <p:sp>
        <p:nvSpPr>
          <p:cNvPr id="5" name="Oval 4"/>
          <p:cNvSpPr/>
          <p:nvPr/>
        </p:nvSpPr>
        <p:spPr>
          <a:xfrm>
            <a:off x="641268" y="1937964"/>
            <a:ext cx="1508166" cy="8289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82"/>
    </mc:Choice>
    <mc:Fallback xmlns="">
      <p:transition spd="slow" advClick="0" advTm="33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258" y="1"/>
            <a:ext cx="8092542" cy="1351502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/>
              <a:t>Streetcars are powered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by </a:t>
            </a:r>
            <a:r>
              <a:rPr lang="en-US" sz="4800" b="1" dirty="0"/>
              <a:t>electricity!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215" y="3881814"/>
            <a:ext cx="2575118" cy="1200329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Western substation will be located under</a:t>
            </a:r>
          </a:p>
          <a:p>
            <a:r>
              <a:rPr lang="en-US" dirty="0" smtClean="0"/>
              <a:t>the Hopscotch Bridge near Union Station.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87" y="1869116"/>
            <a:ext cx="6350135" cy="3741287"/>
          </a:xfrm>
          <a:prstGeom prst="rect">
            <a:avLst/>
          </a:prstGeom>
          <a:ln cmpd="sng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245095" y="1644920"/>
            <a:ext cx="2907267" cy="923330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Midline substation will be at the northwest corner of H and 12th Streets NE.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9887" y="4133075"/>
            <a:ext cx="1894114" cy="1754326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Eastern substation</a:t>
            </a:r>
            <a:r>
              <a:rPr lang="en-US" dirty="0"/>
              <a:t> </a:t>
            </a:r>
            <a:r>
              <a:rPr lang="en-US" dirty="0" smtClean="0"/>
              <a:t>will be located on the grounds of the </a:t>
            </a:r>
            <a:r>
              <a:rPr lang="en-US" dirty="0" smtClean="0">
                <a:solidFill>
                  <a:srgbClr val="FF0000"/>
                </a:solidFill>
              </a:rPr>
              <a:t>Car Barn Training Center </a:t>
            </a:r>
            <a:r>
              <a:rPr lang="en-US" dirty="0" smtClean="0"/>
              <a:t>(CBTC).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037095" y="2938003"/>
            <a:ext cx="383068" cy="1195072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56022" y="2532935"/>
            <a:ext cx="125026" cy="259511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4781" y="784210"/>
            <a:ext cx="2443495" cy="2644750"/>
          </a:xfrm>
          <a:prstGeom prst="roundRect">
            <a:avLst>
              <a:gd name="adj" fmla="val 8119"/>
            </a:avLst>
          </a:prstGeom>
          <a:solidFill>
            <a:srgbClr val="FFC91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D80000"/>
                </a:solidFill>
              </a:rPr>
              <a:t>Substations are safe, enclosed systems that send electricity to the streetcars through the Overhead Catenary System. Three </a:t>
            </a:r>
            <a:r>
              <a:rPr lang="en-US" b="1" dirty="0" smtClean="0">
                <a:solidFill>
                  <a:srgbClr val="D80000"/>
                </a:solidFill>
              </a:rPr>
              <a:t>substations </a:t>
            </a:r>
            <a:r>
              <a:rPr lang="en-US" b="1" dirty="0">
                <a:solidFill>
                  <a:srgbClr val="D80000"/>
                </a:solidFill>
              </a:rPr>
              <a:t>will </a:t>
            </a:r>
            <a:r>
              <a:rPr lang="en-US" b="1" dirty="0" smtClean="0">
                <a:solidFill>
                  <a:srgbClr val="D80000"/>
                </a:solidFill>
              </a:rPr>
              <a:t>be </a:t>
            </a:r>
            <a:r>
              <a:rPr lang="en-US" b="1" dirty="0">
                <a:solidFill>
                  <a:srgbClr val="D80000"/>
                </a:solidFill>
              </a:rPr>
              <a:t>used for the </a:t>
            </a:r>
            <a:r>
              <a:rPr lang="en-US" b="1" dirty="0" smtClean="0">
                <a:solidFill>
                  <a:srgbClr val="D80000"/>
                </a:solidFill>
              </a:rPr>
              <a:t>H</a:t>
            </a:r>
            <a:r>
              <a:rPr lang="en-US" b="1" dirty="0">
                <a:solidFill>
                  <a:srgbClr val="D80000"/>
                </a:solidFill>
              </a:rPr>
              <a:t>/</a:t>
            </a:r>
            <a:r>
              <a:rPr lang="en-US" b="1" dirty="0" err="1">
                <a:solidFill>
                  <a:srgbClr val="D80000"/>
                </a:solidFill>
              </a:rPr>
              <a:t>Benning</a:t>
            </a:r>
            <a:r>
              <a:rPr lang="en-US" b="1" dirty="0">
                <a:solidFill>
                  <a:srgbClr val="D80000"/>
                </a:solidFill>
              </a:rPr>
              <a:t> Line</a:t>
            </a:r>
            <a:r>
              <a:rPr lang="en-US" b="1" dirty="0" smtClean="0">
                <a:solidFill>
                  <a:srgbClr val="D80000"/>
                </a:solidFill>
              </a:rPr>
              <a:t>.</a:t>
            </a:r>
            <a:endParaRPr lang="en-US" b="1" dirty="0">
              <a:solidFill>
                <a:srgbClr val="D8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18276" y="2938003"/>
            <a:ext cx="989308" cy="1377797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940351" y="2568250"/>
            <a:ext cx="895739" cy="369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CBTC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4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324"/>
    </mc:Choice>
    <mc:Fallback xmlns="">
      <p:transition spd="slow" advClick="0" advTm="10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875"/>
            <a:ext cx="8229600" cy="92540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Overhead Catenary System</a:t>
            </a:r>
            <a:endParaRPr lang="en-US" b="1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4" y="2028231"/>
            <a:ext cx="5979706" cy="314031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74781" y="1153437"/>
            <a:ext cx="2532313" cy="3856442"/>
          </a:xfrm>
          <a:prstGeom prst="roundRect">
            <a:avLst>
              <a:gd name="adj" fmla="val 8119"/>
            </a:avLst>
          </a:prstGeom>
          <a:solidFill>
            <a:srgbClr val="FFC91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D80000"/>
                </a:solidFill>
              </a:rPr>
              <a:t>Streetcars pick up the electricity from the contact wires. The </a:t>
            </a:r>
            <a:r>
              <a:rPr lang="en-US" sz="2200" b="1" u="sng" dirty="0">
                <a:solidFill>
                  <a:srgbClr val="D80000"/>
                </a:solidFill>
              </a:rPr>
              <a:t>pantograph</a:t>
            </a:r>
            <a:r>
              <a:rPr lang="en-US" sz="2200" b="1" dirty="0">
                <a:solidFill>
                  <a:srgbClr val="D80000"/>
                </a:solidFill>
              </a:rPr>
              <a:t> transfers the electricity from </a:t>
            </a:r>
            <a:r>
              <a:rPr lang="en-US" sz="2200" b="1" dirty="0" smtClean="0">
                <a:solidFill>
                  <a:srgbClr val="D80000"/>
                </a:solidFill>
              </a:rPr>
              <a:t/>
            </a:r>
            <a:br>
              <a:rPr lang="en-US" sz="2200" b="1" dirty="0" smtClean="0">
                <a:solidFill>
                  <a:srgbClr val="D80000"/>
                </a:solidFill>
              </a:rPr>
            </a:br>
            <a:r>
              <a:rPr lang="en-US" sz="2200" b="1" dirty="0" smtClean="0">
                <a:solidFill>
                  <a:srgbClr val="D80000"/>
                </a:solidFill>
              </a:rPr>
              <a:t>the </a:t>
            </a:r>
            <a:r>
              <a:rPr lang="en-US" sz="2200" b="1" dirty="0">
                <a:solidFill>
                  <a:srgbClr val="D80000"/>
                </a:solidFill>
              </a:rPr>
              <a:t>wires to the motors that drive the wheels on </a:t>
            </a:r>
            <a:r>
              <a:rPr lang="en-US" sz="2200" b="1" dirty="0" smtClean="0">
                <a:solidFill>
                  <a:srgbClr val="D80000"/>
                </a:solidFill>
              </a:rPr>
              <a:t/>
            </a:r>
            <a:br>
              <a:rPr lang="en-US" sz="2200" b="1" dirty="0" smtClean="0">
                <a:solidFill>
                  <a:srgbClr val="D80000"/>
                </a:solidFill>
              </a:rPr>
            </a:br>
            <a:r>
              <a:rPr lang="en-US" sz="2200" b="1" dirty="0" smtClean="0">
                <a:solidFill>
                  <a:srgbClr val="D80000"/>
                </a:solidFill>
              </a:rPr>
              <a:t>the </a:t>
            </a:r>
            <a:r>
              <a:rPr lang="en-US" sz="2200" b="1" dirty="0">
                <a:solidFill>
                  <a:srgbClr val="D80000"/>
                </a:solidFill>
              </a:rPr>
              <a:t>tracks.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77935" y="1735022"/>
            <a:ext cx="1439790" cy="685980"/>
            <a:chOff x="3877935" y="1735022"/>
            <a:chExt cx="1439790" cy="685980"/>
          </a:xfrm>
        </p:grpSpPr>
        <p:sp>
          <p:nvSpPr>
            <p:cNvPr id="14" name="TextBox 13"/>
            <p:cNvSpPr txBox="1"/>
            <p:nvPr/>
          </p:nvSpPr>
          <p:spPr>
            <a:xfrm>
              <a:off x="4259298" y="1735022"/>
              <a:ext cx="10584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PANTOGRAPH</a:t>
              </a:r>
              <a:endParaRPr lang="en-US" sz="1050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4556647" y="1903702"/>
              <a:ext cx="154994" cy="1543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877935" y="2065060"/>
              <a:ext cx="1151265" cy="355942"/>
            </a:xfrm>
            <a:prstGeom prst="ellipse">
              <a:avLst/>
            </a:prstGeom>
            <a:noFill/>
            <a:ln>
              <a:solidFill>
                <a:srgbClr val="D8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83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77"/>
    </mc:Choice>
    <mc:Fallback xmlns="">
      <p:transition advClick="0" advTm="4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57" y="1842647"/>
            <a:ext cx="5300255" cy="29813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888" y="86113"/>
            <a:ext cx="843929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the Car Barn Training Center?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643" y="2456180"/>
            <a:ext cx="1414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Streetcars are inspected, cleaned and repaired in the </a:t>
            </a:r>
            <a:r>
              <a:rPr lang="en-US" dirty="0" smtClean="0">
                <a:solidFill>
                  <a:srgbClr val="FF0000"/>
                </a:solidFill>
              </a:rPr>
              <a:t>Car Barn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5189" y="1902182"/>
            <a:ext cx="194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Car Barn will also house a </a:t>
            </a:r>
            <a:r>
              <a:rPr lang="en-US" dirty="0" smtClean="0">
                <a:solidFill>
                  <a:srgbClr val="FF0000"/>
                </a:solidFill>
              </a:rPr>
              <a:t>Training Center </a:t>
            </a:r>
            <a:r>
              <a:rPr lang="en-US" dirty="0" smtClean="0"/>
              <a:t>to prepare high school and college students for a career in electric vehicle technology and transit systems.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297030">
            <a:off x="4258962" y="3872681"/>
            <a:ext cx="111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26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Street NE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217052">
            <a:off x="2069438" y="3965610"/>
            <a:ext cx="168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Benning Road NE</a:t>
            </a:r>
          </a:p>
        </p:txBody>
      </p:sp>
    </p:spTree>
    <p:extLst>
      <p:ext uri="{BB962C8B-B14F-4D97-AF65-F5344CB8AC3E}">
        <p14:creationId xmlns:p14="http://schemas.microsoft.com/office/powerpoint/2010/main" val="25681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9A8AA6A7367A4A8748AE37BBA15C7D" ma:contentTypeVersion="9" ma:contentTypeDescription="Create a new document." ma:contentTypeScope="" ma:versionID="a0b3d1a5f0b1547cee43ad3339dae312">
  <xsd:schema xmlns:xsd="http://www.w3.org/2001/XMLSchema" xmlns:xs="http://www.w3.org/2001/XMLSchema" xmlns:p="http://schemas.microsoft.com/office/2006/metadata/properties" xmlns:ns2="8cdade1e-047d-49c5-9274-d2249233afe4" targetNamespace="http://schemas.microsoft.com/office/2006/metadata/properties" ma:root="true" ma:fieldsID="86853deb6a52bc25563a08a7f7641a63" ns2:_="">
    <xsd:import namespace="8cdade1e-047d-49c5-9274-d2249233af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ade1e-047d-49c5-9274-d2249233a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760A3D-7940-4C9D-ABEE-03FA71888892}"/>
</file>

<file path=customXml/itemProps2.xml><?xml version="1.0" encoding="utf-8"?>
<ds:datastoreItem xmlns:ds="http://schemas.openxmlformats.org/officeDocument/2006/customXml" ds:itemID="{DD9F7A9D-1DA8-4185-B2CE-E0C34E651D14}"/>
</file>

<file path=customXml/itemProps3.xml><?xml version="1.0" encoding="utf-8"?>
<ds:datastoreItem xmlns:ds="http://schemas.openxmlformats.org/officeDocument/2006/customXml" ds:itemID="{C2BBB922-BAEE-4015-B335-1301B59A5119}"/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585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Custom Design</vt:lpstr>
      <vt:lpstr>Look, Listen, Be Safe! A student’s guide to DC Streetcar</vt:lpstr>
      <vt:lpstr>Presentation Outline</vt:lpstr>
      <vt:lpstr>DC has a new way to travel!</vt:lpstr>
      <vt:lpstr>PowerPoint Presentation</vt:lpstr>
      <vt:lpstr>What is a streetcar?</vt:lpstr>
      <vt:lpstr>Streetcars aren’t new to H Street NE</vt:lpstr>
      <vt:lpstr>Streetcars are powered  by electricity!</vt:lpstr>
      <vt:lpstr>Overhead Catenary System</vt:lpstr>
      <vt:lpstr>What is the Car Barn Training Center?</vt:lpstr>
      <vt:lpstr>Where does the  DC Streetcar go?</vt:lpstr>
      <vt:lpstr>Where will streetcars be driven?</vt:lpstr>
      <vt:lpstr>Comparison to other Transit Vehicles</vt:lpstr>
      <vt:lpstr>Follow the dotted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 with DC Streetcar</vt:lpstr>
      <vt:lpstr>PowerPoint Presentation</vt:lpstr>
    </vt:vector>
  </TitlesOfParts>
  <Company>PRR,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Hernandez</dc:creator>
  <cp:lastModifiedBy>Eleanor Jordan</cp:lastModifiedBy>
  <cp:revision>104</cp:revision>
  <dcterms:created xsi:type="dcterms:W3CDTF">2013-04-18T18:37:27Z</dcterms:created>
  <dcterms:modified xsi:type="dcterms:W3CDTF">2014-08-13T20:36:30Z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0x010100199A8AA6A7367A4A8748AE37BBA15C7D</vt:lpwstr>
  </property>
</Properties>
</file>